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201" r:id="rId2"/>
    <p:sldId id="2196" r:id="rId3"/>
    <p:sldId id="2138" r:id="rId4"/>
    <p:sldId id="2099" r:id="rId5"/>
    <p:sldId id="2095" r:id="rId6"/>
    <p:sldId id="2090" r:id="rId7"/>
    <p:sldId id="2096" r:id="rId8"/>
    <p:sldId id="2186" r:id="rId9"/>
    <p:sldId id="2105" r:id="rId10"/>
    <p:sldId id="2206" r:id="rId11"/>
    <p:sldId id="2207" r:id="rId12"/>
    <p:sldId id="2208" r:id="rId13"/>
    <p:sldId id="2209" r:id="rId14"/>
    <p:sldId id="2210" r:id="rId15"/>
    <p:sldId id="2211" r:id="rId16"/>
    <p:sldId id="2212" r:id="rId17"/>
    <p:sldId id="2204" r:id="rId18"/>
    <p:sldId id="2215" r:id="rId19"/>
    <p:sldId id="2213" r:id="rId20"/>
    <p:sldId id="2214" r:id="rId21"/>
  </p:sldIdLst>
  <p:sldSz cx="24377650" cy="13716000"/>
  <p:notesSz cx="6858000" cy="9144000"/>
  <p:defaultTextStyle>
    <a:defPPr>
      <a:defRPr lang="en-US"/>
    </a:defPPr>
    <a:lvl1pPr marL="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78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pos="11494">
          <p15:clr>
            <a:srgbClr val="A4A3A4"/>
          </p15:clr>
        </p15:guide>
        <p15:guide id="4" pos="14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55677C"/>
    <a:srgbClr val="AA8A78"/>
    <a:srgbClr val="3C3B41"/>
    <a:srgbClr val="F3F3F3"/>
    <a:srgbClr val="FAF8FB"/>
    <a:srgbClr val="F4F3F5"/>
    <a:srgbClr val="EAEAEA"/>
    <a:srgbClr val="CEC7C1"/>
    <a:srgbClr val="C4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6" autoAdjust="0"/>
    <p:restoredTop sz="95357" autoAdjust="0"/>
  </p:normalViewPr>
  <p:slideViewPr>
    <p:cSldViewPr snapToGrid="0" snapToObjects="1">
      <p:cViewPr>
        <p:scale>
          <a:sx n="51" d="100"/>
          <a:sy n="51" d="100"/>
        </p:scale>
        <p:origin x="-176" y="-40"/>
      </p:cViewPr>
      <p:guideLst>
        <p:guide pos="7678"/>
        <p:guide orient="horz" pos="4320"/>
        <p:guide pos="11494"/>
        <p:guide pos="142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EFC10EE1-B198-C942-8235-326C972CBB30}" type="datetimeFigureOut">
              <a:rPr lang="en-US" smtClean="0"/>
              <a:t>7/12/19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006BE02D-20C0-F840-AFAC-BEA99C74FDC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1pPr>
    <a:lvl2pPr marL="91440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2pPr>
    <a:lvl3pPr marL="18281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3pPr>
    <a:lvl4pPr marL="27425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4pPr>
    <a:lvl5pPr marL="36569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5pPr>
    <a:lvl6pPr marL="4571365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4078131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842600" y="4966814"/>
            <a:ext cx="8681400" cy="5500561"/>
          </a:xfrm>
          <a:solidFill>
            <a:schemeClr val="bg1">
              <a:lumMod val="95000"/>
            </a:scheme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5"/>
          <p:cNvSpPr>
            <a:spLocks noGrp="1"/>
          </p:cNvSpPr>
          <p:nvPr>
            <p:ph type="pic" sz="quarter" idx="4294967295"/>
          </p:nvPr>
        </p:nvSpPr>
        <p:spPr>
          <a:xfrm>
            <a:off x="1827632" y="5618816"/>
            <a:ext cx="9354265" cy="5820149"/>
          </a:xfrm>
          <a:solidFill>
            <a:schemeClr val="bg1">
              <a:lumMod val="95000"/>
            </a:scheme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8423" y="5650798"/>
            <a:ext cx="9309100" cy="575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68475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54791" y="3419062"/>
            <a:ext cx="6620468" cy="43533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03920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122057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35741" y="3419061"/>
            <a:ext cx="6620468" cy="43533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3574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643185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148" y="5398510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052" y="5398508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148" y="8747193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052" y="8747191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4262" y="5398507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4262" y="8747191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754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8866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8978" y="2227111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754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8866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8978" y="5600778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754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8866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8978" y="9018393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44622" y="3960742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88173" y="3960741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4622" y="8411885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988173" y="8411884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2982733"/>
            <a:ext cx="18815538" cy="661181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815539" y="1"/>
            <a:ext cx="5562112" cy="661181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815538" y="6611814"/>
            <a:ext cx="5562112" cy="71041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6955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369553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191684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6396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916843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8286396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03025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303526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4442904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4442904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9519776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9499908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1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139879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9879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16751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196883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150725" y="5567703"/>
            <a:ext cx="12226925" cy="55099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5567703"/>
            <a:ext cx="12226925" cy="55099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21507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7897091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36346" y="7518400"/>
            <a:ext cx="7897214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472815" y="7518400"/>
            <a:ext cx="7904835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226925" y="0"/>
            <a:ext cx="121507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1692192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455730" y="0"/>
            <a:ext cx="1692192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4248731" y="0"/>
            <a:ext cx="569289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435021" y="0"/>
            <a:ext cx="569289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1268512" y="0"/>
            <a:ext cx="9462053" cy="13715999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923898" y="0"/>
            <a:ext cx="9462053" cy="13715999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755763" y="0"/>
            <a:ext cx="10621888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0621888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645920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090562" y="3560133"/>
            <a:ext cx="6595731" cy="65957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918450" y="0"/>
            <a:ext cx="1645920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95096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146266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797438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95096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146266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797438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495096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9146266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5797438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066993" y="5118749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902959" y="4849586"/>
            <a:ext cx="4016828" cy="401682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670157" y="0"/>
            <a:ext cx="970749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8556171"/>
            <a:ext cx="24377650" cy="5159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970749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7425187" y="5618816"/>
            <a:ext cx="9402140" cy="5853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95095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146267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5797438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822744" y="7365994"/>
            <a:ext cx="8503920" cy="6350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16054" y="4381947"/>
            <a:ext cx="386283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136592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314495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48627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‹#›</a:t>
            </a:fld>
            <a:r>
              <a:rPr lang="id-ID" sz="18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400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1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5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9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1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9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50694" y="3369803"/>
            <a:ext cx="6952463" cy="6952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0570" y="5915010"/>
            <a:ext cx="75841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Cloud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77127" y="967770"/>
            <a:ext cx="30234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Search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5597" y="4165853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优先分类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5597" y="4907383"/>
            <a:ext cx="661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所有课程按学科、院校分类，方便用户针对性选课</a:t>
            </a:r>
            <a:r>
              <a:rPr lang="en-US" sz="2400" dirty="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2451" y="904690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热门搜索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3225" y="9803997"/>
            <a:ext cx="661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用户搜索课程会被记录在数据库，定期更新热门搜索课程置于顶部</a:t>
            </a:r>
            <a:r>
              <a:rPr lang="en-US" sz="2400" dirty="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15597" y="661416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文本检索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3225" y="7355690"/>
            <a:ext cx="661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用户输入文本，可自动检索相关类别或课程并予以显示</a:t>
            </a:r>
            <a:r>
              <a:rPr lang="en-US" sz="2400" dirty="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58A7B6-C206-E643-A851-C3E75515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786" y="2399869"/>
            <a:ext cx="5618941" cy="111119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DC0554-0FD3-4D45-9BEC-344E7563B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64" y="2399870"/>
            <a:ext cx="5618941" cy="1111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14516" y="2059218"/>
            <a:ext cx="96352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Notification</a:t>
            </a:r>
          </a:p>
          <a:p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And</a:t>
            </a:r>
          </a:p>
          <a:p>
            <a:r>
              <a:rPr lang="en-US" sz="96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ShareSDK</a:t>
            </a:r>
            <a:endParaRPr 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14516" y="7542129"/>
            <a:ext cx="6019799" cy="249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Lato Light" charset="0"/>
                <a:ea typeface="Lato Light" charset="0"/>
                <a:cs typeface="Lato Light" charset="0"/>
              </a:rPr>
              <a:t>追求更好的用户体验，渴望让更多的人体验到我们的产品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0AB7A0-8971-AB41-AE0C-F85CB8FB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182" y="320930"/>
            <a:ext cx="4520605" cy="40004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3428DFF-3276-6744-A87C-5FB14964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319" y="9649356"/>
            <a:ext cx="4993619" cy="3490980"/>
          </a:xfrm>
          <a:prstGeom prst="rect">
            <a:avLst/>
          </a:prstGeom>
        </p:spPr>
      </p:pic>
      <p:pic>
        <p:nvPicPr>
          <p:cNvPr id="25" name="图片 24" descr="图片包含 屏幕截图&#10;&#10;描述已自动生成">
            <a:extLst>
              <a:ext uri="{FF2B5EF4-FFF2-40B4-BE49-F238E27FC236}">
                <a16:creationId xmlns:a16="http://schemas.microsoft.com/office/drawing/2014/main" id="{63F9CB5B-E577-E749-BD5A-AF3B47A2F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713" y="5159175"/>
            <a:ext cx="4520606" cy="8470900"/>
          </a:xfrm>
          <a:prstGeom prst="rect">
            <a:avLst/>
          </a:prstGeom>
        </p:spPr>
      </p:pic>
      <p:pic>
        <p:nvPicPr>
          <p:cNvPr id="33" name="图片 32" descr="图片包含 屏幕截图&#10;&#10;描述已自动生成">
            <a:extLst>
              <a:ext uri="{FF2B5EF4-FFF2-40B4-BE49-F238E27FC236}">
                <a16:creationId xmlns:a16="http://schemas.microsoft.com/office/drawing/2014/main" id="{C44A2289-9995-7847-B5C7-7C2D476F2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438" y="320930"/>
            <a:ext cx="4762500" cy="8470900"/>
          </a:xfrm>
          <a:prstGeom prst="rect">
            <a:avLst/>
          </a:prstGeom>
        </p:spPr>
      </p:pic>
      <p:pic>
        <p:nvPicPr>
          <p:cNvPr id="37" name="图片 36" descr="图片包含 屏幕截图&#10;&#10;描述已自动生成">
            <a:extLst>
              <a:ext uri="{FF2B5EF4-FFF2-40B4-BE49-F238E27FC236}">
                <a16:creationId xmlns:a16="http://schemas.microsoft.com/office/drawing/2014/main" id="{0AF86FE2-E873-4348-AE0B-250714FA1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6757836"/>
            <a:ext cx="4762500" cy="57264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B204C3D-F0F7-C048-9A90-23A2CC17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815686"/>
            <a:ext cx="47625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50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New Macbook Silver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099271" y="5080695"/>
            <a:ext cx="12181321" cy="7132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74032" y="1332643"/>
            <a:ext cx="10953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Management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8413" y="3163806"/>
            <a:ext cx="16004685" cy="75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管理员用户登录后，能查看系统使用情况，了解学生、教师、课程信息并进行相关修改。</a:t>
            </a:r>
            <a:endParaRPr lang="en-US" sz="3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2636" y="6822531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直观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294757" y="4860588"/>
            <a:ext cx="1735223" cy="162628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294670" y="8727927"/>
            <a:ext cx="1735223" cy="162627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82636" y="10646594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即时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28514" y="6822530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便捷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8838311" y="4938195"/>
            <a:ext cx="1735222" cy="162627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838311" y="8724791"/>
            <a:ext cx="1735222" cy="162627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28514" y="10646594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并发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4" name="Shape 2782"/>
          <p:cNvSpPr/>
          <p:nvPr/>
        </p:nvSpPr>
        <p:spPr>
          <a:xfrm>
            <a:off x="19312108" y="5428848"/>
            <a:ext cx="790849" cy="682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bg1"/>
              </a:solidFill>
            </a:endParaRPr>
          </a:p>
        </p:txBody>
      </p:sp>
      <p:sp>
        <p:nvSpPr>
          <p:cNvPr id="25" name="Shape 2783"/>
          <p:cNvSpPr/>
          <p:nvPr/>
        </p:nvSpPr>
        <p:spPr>
          <a:xfrm>
            <a:off x="19312868" y="9196755"/>
            <a:ext cx="790089" cy="682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44D48BE9-3DE8-1B40-BDDB-26FABDD9AD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094" r="1094"/>
          <a:stretch>
            <a:fillRect/>
          </a:stretch>
        </p:blipFill>
        <p:spPr>
          <a:xfrm>
            <a:off x="7425187" y="5618816"/>
            <a:ext cx="9402140" cy="585351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19A3C7-FB68-7140-B454-D95DB047E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37" y="5193829"/>
            <a:ext cx="1002463" cy="1002463"/>
          </a:xfrm>
          <a:prstGeom prst="rect">
            <a:avLst/>
          </a:prstGeom>
        </p:spPr>
      </p:pic>
      <p:pic>
        <p:nvPicPr>
          <p:cNvPr id="27" name="图片 26" descr="图片包含 标牌&#10;&#10;描述已自动生成">
            <a:extLst>
              <a:ext uri="{FF2B5EF4-FFF2-40B4-BE49-F238E27FC236}">
                <a16:creationId xmlns:a16="http://schemas.microsoft.com/office/drawing/2014/main" id="{FE9C2F88-1E2A-944F-B6F2-958570830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82" y="9002807"/>
            <a:ext cx="1076518" cy="10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2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74039" y="1332643"/>
            <a:ext cx="10953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Management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64699" y="481308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文本搜索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87400" y="5798411"/>
            <a:ext cx="43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根据输入字符串搜索相关教师、学生、课程、院校</a:t>
            </a:r>
            <a:r>
              <a:rPr lang="en-US" sz="2400" dirty="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68709" y="480396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推荐课程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04698" y="5798410"/>
            <a:ext cx="43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推荐精品课程至移动端首页，用户手机接收通知</a:t>
            </a:r>
            <a:r>
              <a:rPr lang="en-US" sz="2400" dirty="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64699" y="8240616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增删改查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64699" y="9305355"/>
            <a:ext cx="43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对系统中数据实现添加、删除、修改相关操作</a:t>
            </a:r>
            <a:r>
              <a:rPr lang="en-US" sz="2400" dirty="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1481" y="8240616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审核评论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4697" y="9305355"/>
            <a:ext cx="43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管理员用户能查看所有用户评论，并进行二次审核</a:t>
            </a:r>
            <a:r>
              <a:rPr lang="en-US" sz="2400" dirty="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83378" y="4314576"/>
            <a:ext cx="12181321" cy="7132738"/>
          </a:xfrm>
          <a:prstGeom prst="rect">
            <a:avLst/>
          </a:prstGeom>
        </p:spPr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AFD74CD6-7496-D14A-9FBC-4A52DBCA12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754" r="754"/>
          <a:stretch>
            <a:fillRect/>
          </a:stretch>
        </p:blipFill>
        <p:spPr>
          <a:xfrm>
            <a:off x="1980839" y="4884679"/>
            <a:ext cx="9309100" cy="575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58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 t="7858" b="7858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7036" y="3190661"/>
            <a:ext cx="978357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Palatino Linotype" panose="02040502050505030304" pitchFamily="18" charset="0"/>
                <a:ea typeface="迷你简行楷" panose="03000509000000000000" pitchFamily="66" charset="-122"/>
                <a:cs typeface="Palace Script MT" panose="020F0502020204030204" pitchFamily="34" charset="0"/>
              </a:rPr>
              <a:t>You build it</a:t>
            </a:r>
          </a:p>
          <a:p>
            <a:pPr algn="ctr"/>
            <a:r>
              <a:rPr lang="en-US" sz="13800" b="1" dirty="0">
                <a:solidFill>
                  <a:schemeClr val="bg1"/>
                </a:solidFill>
                <a:latin typeface="Palatino Linotype" panose="02040502050505030304" pitchFamily="18" charset="0"/>
                <a:ea typeface="迷你简行楷" panose="03000509000000000000" pitchFamily="66" charset="-122"/>
                <a:cs typeface="Palace Script MT" panose="020F0502020204030204" pitchFamily="34" charset="0"/>
              </a:rPr>
              <a:t>You run it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15295" y="8054422"/>
            <a:ext cx="947057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0982D7C-C57A-7C43-ADE6-E9D55B4CF0E1}"/>
              </a:ext>
            </a:extLst>
          </p:cNvPr>
          <p:cNvSpPr txBox="1"/>
          <p:nvPr/>
        </p:nvSpPr>
        <p:spPr>
          <a:xfrm>
            <a:off x="14593499" y="9037115"/>
            <a:ext cx="7080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迷你简行楷" panose="03000509000000000000" pitchFamily="66" charset="-122"/>
                <a:ea typeface="迷你简行楷" panose="03000509000000000000" pitchFamily="66" charset="-122"/>
              </a:rPr>
              <a:t>——</a:t>
            </a:r>
            <a:r>
              <a:rPr lang="zh-CN" altLang="en-US" sz="5400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n" altLang="zh-CN" sz="5400" dirty="0">
                <a:solidFill>
                  <a:schemeClr val="bg1"/>
                </a:solidFill>
                <a:latin typeface="Palatino Linotype" panose="02040502050505030304" pitchFamily="18" charset="0"/>
              </a:rPr>
              <a:t>Werner </a:t>
            </a:r>
            <a:r>
              <a:rPr lang="en" altLang="zh-CN" sz="54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Vogels</a:t>
            </a:r>
            <a:endParaRPr lang="en-US" sz="5400" b="1" spc="600" dirty="0">
              <a:solidFill>
                <a:schemeClr val="bg1"/>
              </a:solidFill>
              <a:latin typeface="Palatino Linotype" panose="02040502050505030304" pitchFamily="18" charset="0"/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39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E86365B6-A797-9D4C-BDF3-982EDF22C27C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05193" y="4113613"/>
            <a:ext cx="993733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保障前后端工作高效进行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805193" y="1815120"/>
            <a:ext cx="8069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规范的</a:t>
            </a:r>
            <a:r>
              <a:rPr lang="en-US" altLang="zh-CN" sz="96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API</a:t>
            </a:r>
            <a:r>
              <a:rPr lang="zh-CN" altLang="en-US" sz="96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文档</a:t>
            </a:r>
            <a:endParaRPr lang="en-US" sz="9600" b="1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1325" y="10284731"/>
            <a:ext cx="993733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明确每日具体工作目标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9017" y="8140482"/>
            <a:ext cx="10629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6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遵守</a:t>
            </a:r>
            <a:r>
              <a:rPr lang="en-US" altLang="zh-CN" sz="96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Sprint</a:t>
            </a:r>
            <a:r>
              <a:rPr lang="zh-CN" altLang="en-US" sz="96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待办列表</a:t>
            </a:r>
            <a:endParaRPr lang="en-US" sz="9600" b="1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03C749-8459-4F48-A283-CC9FAE88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1" y="247136"/>
            <a:ext cx="11648657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F57A47-DDCE-F848-90C2-2F5FD736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25" y="6549682"/>
            <a:ext cx="9156700" cy="4406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9972AE-241C-2645-B71F-83D4D14A2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9908" y="8140482"/>
            <a:ext cx="8640606" cy="52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9E291722-E7BE-D34D-A0A5-C4F8E557794F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1226" y="2347858"/>
            <a:ext cx="1043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项目上传至</a:t>
            </a:r>
            <a:r>
              <a:rPr lang="en-US" altLang="zh-CN" sz="72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GitHub</a:t>
            </a:r>
            <a:endParaRPr lang="en-US" sz="7200" b="1" spc="600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27024" y="2347858"/>
            <a:ext cx="1043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数据库部署至阿里云</a:t>
            </a:r>
            <a:endParaRPr lang="en-US" sz="7200" b="1" spc="600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5747" y="3898456"/>
            <a:ext cx="9937332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既能作为备份资料，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同时方便以后参考学习以及进一步完善。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78058" y="4544786"/>
            <a:ext cx="993733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保障数据库安全性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C0A74D-99D3-604B-8184-9B358D5CC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" y="6388443"/>
            <a:ext cx="11747386" cy="6561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B73BE0-F903-E74A-AE5B-8F6A71E6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878" y="6388442"/>
            <a:ext cx="12080052" cy="656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4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5436" y="4338243"/>
            <a:ext cx="5147276" cy="793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35209" y="9641336"/>
            <a:ext cx="47277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500" dirty="0">
                <a:latin typeface="Lato Light" charset="0"/>
                <a:ea typeface="Lato Light" charset="0"/>
                <a:cs typeface="Lato Light" charset="0"/>
              </a:rPr>
              <a:t>作为团队项目经理，负责统领项目开发工作及进度。同时负责</a:t>
            </a:r>
            <a:r>
              <a:rPr lang="en-US" altLang="zh-CN" sz="2500" dirty="0">
                <a:latin typeface="Lato Light" charset="0"/>
                <a:ea typeface="Lato Light" charset="0"/>
                <a:cs typeface="Lato Light" charset="0"/>
              </a:rPr>
              <a:t>Web</a:t>
            </a:r>
            <a:r>
              <a:rPr lang="zh-CN" altLang="en-US" sz="2500" dirty="0">
                <a:latin typeface="Lato Light" charset="0"/>
                <a:ea typeface="Lato Light" charset="0"/>
                <a:cs typeface="Lato Light" charset="0"/>
              </a:rPr>
              <a:t>网页端设计及实现。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9873" y="8476930"/>
            <a:ext cx="38168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刘昱忱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 algn="ctr"/>
            <a:r>
              <a:rPr lang="zh-CN" alt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项目经理</a:t>
            </a:r>
            <a:r>
              <a:rPr 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&amp; Web</a:t>
            </a:r>
            <a:r>
              <a:rPr lang="zh-CN" alt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端工程师</a:t>
            </a:r>
            <a:endParaRPr lang="en-US" sz="18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17284" y="1205254"/>
            <a:ext cx="41975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Our Team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95527" y="2318370"/>
            <a:ext cx="15110395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偶像程序员</a:t>
            </a:r>
            <a:endParaRPr lang="en-US" sz="32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8ABE480F-A54B-D54D-AA3C-51678BEFC725}"/>
              </a:ext>
            </a:extLst>
          </p:cNvPr>
          <p:cNvSpPr/>
          <p:nvPr/>
        </p:nvSpPr>
        <p:spPr>
          <a:xfrm>
            <a:off x="6847149" y="4317846"/>
            <a:ext cx="5147276" cy="793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15412ABD-595C-2C4D-86E0-A4F777E24443}"/>
              </a:ext>
            </a:extLst>
          </p:cNvPr>
          <p:cNvSpPr txBox="1"/>
          <p:nvPr/>
        </p:nvSpPr>
        <p:spPr>
          <a:xfrm>
            <a:off x="7047170" y="9641336"/>
            <a:ext cx="4727729" cy="144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500" dirty="0">
                <a:latin typeface="Lato Light" charset="0"/>
                <a:ea typeface="Lato Light" charset="0"/>
                <a:cs typeface="Lato Light" charset="0"/>
              </a:rPr>
              <a:t>作为团队技术总监，负责搭建并维护后台服务器，设计相关</a:t>
            </a:r>
            <a:r>
              <a:rPr lang="en-US" altLang="zh-CN" sz="2500" dirty="0">
                <a:latin typeface="Lato Light" charset="0"/>
                <a:ea typeface="Lato Light" charset="0"/>
                <a:cs typeface="Lato Light" charset="0"/>
              </a:rPr>
              <a:t>API</a:t>
            </a:r>
            <a:r>
              <a:rPr lang="zh-CN" altLang="en-US" sz="2500" dirty="0">
                <a:latin typeface="Lato Light" charset="0"/>
                <a:ea typeface="Lato Light" charset="0"/>
                <a:cs typeface="Lato Light" charset="0"/>
              </a:rPr>
              <a:t>。同时负责数据爬取相关工作。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BE4F8888-C223-904A-B435-59347C471964}"/>
              </a:ext>
            </a:extLst>
          </p:cNvPr>
          <p:cNvSpPr txBox="1"/>
          <p:nvPr/>
        </p:nvSpPr>
        <p:spPr>
          <a:xfrm>
            <a:off x="7693683" y="8476930"/>
            <a:ext cx="34531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张佳乐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 algn="ctr"/>
            <a:r>
              <a:rPr lang="zh-CN" alt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技术总监</a:t>
            </a:r>
            <a:r>
              <a:rPr 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&amp; </a:t>
            </a:r>
            <a:r>
              <a:rPr lang="zh-CN" alt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后台工程师</a:t>
            </a:r>
            <a:endParaRPr lang="en-US" sz="18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57" name="Rectangle 14">
            <a:extLst>
              <a:ext uri="{FF2B5EF4-FFF2-40B4-BE49-F238E27FC236}">
                <a16:creationId xmlns:a16="http://schemas.microsoft.com/office/drawing/2014/main" id="{6E12E2EA-7ACA-514F-8835-8E239F8093AE}"/>
              </a:ext>
            </a:extLst>
          </p:cNvPr>
          <p:cNvSpPr/>
          <p:nvPr/>
        </p:nvSpPr>
        <p:spPr>
          <a:xfrm>
            <a:off x="12668862" y="4317846"/>
            <a:ext cx="5147276" cy="793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A6A110AE-0F34-3D45-B7D4-0F1A87DD5BC2}"/>
              </a:ext>
            </a:extLst>
          </p:cNvPr>
          <p:cNvSpPr txBox="1"/>
          <p:nvPr/>
        </p:nvSpPr>
        <p:spPr>
          <a:xfrm>
            <a:off x="12868883" y="9641336"/>
            <a:ext cx="4727729" cy="144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500" dirty="0">
                <a:latin typeface="Lato Light" charset="0"/>
                <a:ea typeface="Lato Light" charset="0"/>
                <a:cs typeface="Lato Light" charset="0"/>
              </a:rPr>
              <a:t>设计并维护系统数据库，接收请求实时修改相关数据，同时负责数据爬取相关工作。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9" name="TextBox 17">
            <a:extLst>
              <a:ext uri="{FF2B5EF4-FFF2-40B4-BE49-F238E27FC236}">
                <a16:creationId xmlns:a16="http://schemas.microsoft.com/office/drawing/2014/main" id="{7A850406-6A0E-5A4C-AD66-4A7CF6B9E74F}"/>
              </a:ext>
            </a:extLst>
          </p:cNvPr>
          <p:cNvSpPr txBox="1"/>
          <p:nvPr/>
        </p:nvSpPr>
        <p:spPr>
          <a:xfrm>
            <a:off x="14226322" y="8476930"/>
            <a:ext cx="20313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王仁杰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 algn="ctr"/>
            <a:r>
              <a:rPr lang="zh-CN" alt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数据库工程师</a:t>
            </a:r>
            <a:endParaRPr lang="en-US" sz="18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id="{44AD9772-676B-B04E-9416-11C259E5B556}"/>
              </a:ext>
            </a:extLst>
          </p:cNvPr>
          <p:cNvSpPr/>
          <p:nvPr/>
        </p:nvSpPr>
        <p:spPr>
          <a:xfrm>
            <a:off x="18490575" y="4317846"/>
            <a:ext cx="5147276" cy="793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16">
            <a:extLst>
              <a:ext uri="{FF2B5EF4-FFF2-40B4-BE49-F238E27FC236}">
                <a16:creationId xmlns:a16="http://schemas.microsoft.com/office/drawing/2014/main" id="{EF42A987-0167-BC45-AC05-FE34A88195C8}"/>
              </a:ext>
            </a:extLst>
          </p:cNvPr>
          <p:cNvSpPr txBox="1"/>
          <p:nvPr/>
        </p:nvSpPr>
        <p:spPr>
          <a:xfrm>
            <a:off x="18690596" y="9641336"/>
            <a:ext cx="4727729" cy="144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500" dirty="0">
                <a:latin typeface="Lato Light" charset="0"/>
                <a:ea typeface="Lato Light" charset="0"/>
                <a:cs typeface="Lato Light" charset="0"/>
              </a:rPr>
              <a:t>作为团队产品经理，负责制订项目各类型需求并验收。同时负责</a:t>
            </a:r>
            <a:r>
              <a:rPr lang="en-US" altLang="zh-CN" sz="2500" dirty="0">
                <a:latin typeface="Lato Light" charset="0"/>
                <a:ea typeface="Lato Light" charset="0"/>
                <a:cs typeface="Lato Light" charset="0"/>
              </a:rPr>
              <a:t>iOS</a:t>
            </a:r>
            <a:r>
              <a:rPr lang="zh-CN" altLang="en-US" sz="2500" dirty="0">
                <a:latin typeface="Lato Light" charset="0"/>
                <a:ea typeface="Lato Light" charset="0"/>
                <a:cs typeface="Lato Light" charset="0"/>
              </a:rPr>
              <a:t>移动端设计及实现。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3" name="TextBox 17">
            <a:extLst>
              <a:ext uri="{FF2B5EF4-FFF2-40B4-BE49-F238E27FC236}">
                <a16:creationId xmlns:a16="http://schemas.microsoft.com/office/drawing/2014/main" id="{FEE15FBD-3065-B04D-9AF9-CD946616E9C8}"/>
              </a:ext>
            </a:extLst>
          </p:cNvPr>
          <p:cNvSpPr txBox="1"/>
          <p:nvPr/>
        </p:nvSpPr>
        <p:spPr>
          <a:xfrm>
            <a:off x="19369164" y="8476930"/>
            <a:ext cx="3389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张雨帆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 algn="ctr"/>
            <a:r>
              <a:rPr lang="zh-CN" alt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产品经理</a:t>
            </a:r>
            <a:r>
              <a:rPr 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&amp; iOS</a:t>
            </a:r>
            <a:r>
              <a:rPr lang="zh-CN" altLang="en-US" sz="1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工程师</a:t>
            </a:r>
            <a:endParaRPr lang="en-US" sz="18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71" name="图片占位符 69">
            <a:extLst>
              <a:ext uri="{FF2B5EF4-FFF2-40B4-BE49-F238E27FC236}">
                <a16:creationId xmlns:a16="http://schemas.microsoft.com/office/drawing/2014/main" id="{2015092B-D1DA-B146-A2B1-17FA02265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06846" y="5065085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6" name="图片占位符 74">
            <a:extLst>
              <a:ext uri="{FF2B5EF4-FFF2-40B4-BE49-F238E27FC236}">
                <a16:creationId xmlns:a16="http://schemas.microsoft.com/office/drawing/2014/main" id="{14ADC554-3781-6648-8C18-F249467CC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28559" y="5065085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3" name="图片占位符 79" descr="图片包含 剪贴画&#10;&#10;描述已自动生成">
            <a:extLst>
              <a:ext uri="{FF2B5EF4-FFF2-40B4-BE49-F238E27FC236}">
                <a16:creationId xmlns:a16="http://schemas.microsoft.com/office/drawing/2014/main" id="{C624958E-15FA-6648-AD27-10CFEE709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59510" y="5065021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7" name="图片占位符 86" descr="图片包含 玩偶, 玩具&#10;&#10;描述已自动生成">
            <a:extLst>
              <a:ext uri="{FF2B5EF4-FFF2-40B4-BE49-F238E27FC236}">
                <a16:creationId xmlns:a16="http://schemas.microsoft.com/office/drawing/2014/main" id="{9AFA3945-CBF8-C942-8AEB-056C815B35D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885" y="5065021"/>
            <a:ext cx="3008376" cy="3008376"/>
          </a:xfrm>
        </p:spPr>
      </p:pic>
    </p:spTree>
    <p:extLst>
      <p:ext uri="{BB962C8B-B14F-4D97-AF65-F5344CB8AC3E}">
        <p14:creationId xmlns:p14="http://schemas.microsoft.com/office/powerpoint/2010/main" val="278326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590845" y="9444871"/>
            <a:ext cx="3119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Steve Jobs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09828" y="3596717"/>
            <a:ext cx="1511039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Stay Hungry,</a:t>
            </a:r>
          </a:p>
          <a:p>
            <a:pPr algn="ctr"/>
            <a:r>
              <a:rPr lang="en-US" sz="115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Stay Foolish.</a:t>
            </a:r>
          </a:p>
        </p:txBody>
      </p:sp>
    </p:spTree>
    <p:extLst>
      <p:ext uri="{BB962C8B-B14F-4D97-AF65-F5344CB8AC3E}">
        <p14:creationId xmlns:p14="http://schemas.microsoft.com/office/powerpoint/2010/main" val="49150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33627" y="5168801"/>
            <a:ext cx="1511039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Q &amp; A </a:t>
            </a:r>
          </a:p>
        </p:txBody>
      </p:sp>
    </p:spTree>
    <p:extLst>
      <p:ext uri="{BB962C8B-B14F-4D97-AF65-F5344CB8AC3E}">
        <p14:creationId xmlns:p14="http://schemas.microsoft.com/office/powerpoint/2010/main" val="112898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703967" y="1811616"/>
            <a:ext cx="8893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STUDY WITH 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95531" y="3530166"/>
            <a:ext cx="15110395" cy="3327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12500</a:t>
            </a:r>
            <a:r>
              <a:rPr lang="zh-CN" altLang="en-US" dirty="0">
                <a:latin typeface="Lato Light" charset="0"/>
                <a:ea typeface="Lato Light" charset="0"/>
                <a:cs typeface="Lato Light" charset="0"/>
              </a:rPr>
              <a:t>门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Lato Light" charset="0"/>
                <a:ea typeface="Lato Light" charset="0"/>
                <a:cs typeface="Lato Light" charset="0"/>
              </a:rPr>
              <a:t>2</a:t>
            </a:r>
            <a:r>
              <a:rPr lang="zh-CN" altLang="en-US" dirty="0">
                <a:latin typeface="Lato Light" charset="0"/>
                <a:ea typeface="Lato Light" charset="0"/>
                <a:cs typeface="Lato Light" charset="0"/>
              </a:rPr>
              <a:t>亿多人次</a:t>
            </a:r>
            <a:endParaRPr lang="en-US" altLang="zh-CN" dirty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Lato Light" charset="0"/>
                <a:ea typeface="Lato Light" charset="0"/>
                <a:cs typeface="Lato Light" charset="0"/>
              </a:rPr>
              <a:t>1291</a:t>
            </a:r>
            <a:r>
              <a:rPr lang="zh-CN" altLang="en-US" dirty="0">
                <a:latin typeface="Lato Light" charset="0"/>
                <a:ea typeface="Lato Light" charset="0"/>
                <a:cs typeface="Lato Light" charset="0"/>
              </a:rPr>
              <a:t>门国家精品课程</a:t>
            </a:r>
            <a:endParaRPr lang="en-US" altLang="zh-CN" dirty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Lato Light" charset="0"/>
                <a:ea typeface="Lato Light" charset="0"/>
                <a:cs typeface="Lato Light" charset="0"/>
              </a:rPr>
              <a:t>251</a:t>
            </a:r>
            <a:r>
              <a:rPr lang="zh-CN" altLang="en-US" dirty="0">
                <a:latin typeface="Lato Light" charset="0"/>
                <a:ea typeface="Lato Light" charset="0"/>
                <a:cs typeface="Lato Light" charset="0"/>
              </a:rPr>
              <a:t>所高校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9" name="图片占位符 8" descr="图片包含 屏幕截图, 监视器, 道路&#10;&#10;描述已自动生成">
            <a:extLst>
              <a:ext uri="{FF2B5EF4-FFF2-40B4-BE49-F238E27FC236}">
                <a16:creationId xmlns:a16="http://schemas.microsoft.com/office/drawing/2014/main" id="{29B81B47-1969-FE49-BCC5-7F4213FDE0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r="10708"/>
          <a:stretch>
            <a:fillRect/>
          </a:stretch>
        </p:blipFill>
        <p:spPr>
          <a:xfrm>
            <a:off x="528771" y="7518399"/>
            <a:ext cx="6868221" cy="5390147"/>
          </a:xfrm>
        </p:spPr>
      </p:pic>
      <p:pic>
        <p:nvPicPr>
          <p:cNvPr id="13" name="图片占位符 12" descr="图片包含 屏幕截图&#10;&#10;描述已自动生成">
            <a:extLst>
              <a:ext uri="{FF2B5EF4-FFF2-40B4-BE49-F238E27FC236}">
                <a16:creationId xmlns:a16="http://schemas.microsoft.com/office/drawing/2014/main" id="{89885AD5-5D03-FE4A-A187-7E111D9E9F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r="872"/>
          <a:stretch>
            <a:fillRect/>
          </a:stretch>
        </p:blipFill>
        <p:spPr>
          <a:xfrm>
            <a:off x="8999259" y="7518399"/>
            <a:ext cx="6868327" cy="5390147"/>
          </a:xfrm>
        </p:spPr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B3E90A19-0A4B-B241-AF54-B097C02C03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r="7204"/>
          <a:stretch>
            <a:fillRect/>
          </a:stretch>
        </p:blipFill>
        <p:spPr>
          <a:xfrm>
            <a:off x="17469853" y="7518399"/>
            <a:ext cx="6569242" cy="5271770"/>
          </a:xfr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 t="15041" b="15041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-38100" y="38100"/>
            <a:ext cx="24377650" cy="13716000"/>
          </a:xfrm>
          <a:prstGeom prst="rect">
            <a:avLst/>
          </a:prstGeom>
          <a:solidFill>
            <a:srgbClr val="0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9828" y="3681234"/>
            <a:ext cx="151103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7606" y="5861760"/>
            <a:ext cx="103662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  <a:p>
            <a:pPr algn="ctr" fontAlgn="base"/>
            <a:r>
              <a:rPr lang="en" altLang="zh-CN" sz="4000" dirty="0">
                <a:solidFill>
                  <a:schemeClr val="bg1"/>
                </a:solidFill>
              </a:rPr>
              <a:t>Copyright © </a:t>
            </a:r>
            <a:r>
              <a:rPr lang="zh-CN" altLang="en-US" sz="4000" dirty="0">
                <a:solidFill>
                  <a:schemeClr val="bg1"/>
                </a:solidFill>
              </a:rPr>
              <a:t>偶像程序员</a:t>
            </a:r>
          </a:p>
          <a:p>
            <a:pPr algn="ctr" fontAlgn="base"/>
            <a:endParaRPr lang="en" altLang="zh-CN" sz="4000" dirty="0">
              <a:solidFill>
                <a:schemeClr val="bg1"/>
              </a:solidFill>
            </a:endParaRPr>
          </a:p>
          <a:p>
            <a:pPr algn="ctr" fontAlgn="base"/>
            <a:r>
              <a:rPr lang="en" altLang="zh-CN" sz="4000" dirty="0">
                <a:solidFill>
                  <a:schemeClr val="bg1"/>
                </a:solidFill>
              </a:rPr>
              <a:t>All rights reserved</a:t>
            </a:r>
          </a:p>
          <a:p>
            <a:pPr algn="ctr"/>
            <a:endParaRPr lang="en-US" b="1" dirty="0">
              <a:solidFill>
                <a:schemeClr val="bg1"/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2383" y="10561364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PHONE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3225" y="11302894"/>
            <a:ext cx="43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Master: 15827603552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PM: 13607210110</a:t>
            </a:r>
            <a:endParaRPr lang="en-US" sz="24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87465" y="10561364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EMAIL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45598" y="11302894"/>
            <a:ext cx="4638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Edu: 2017302580141@whu.edu.cn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QQ: 654056933@qq.com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961149" y="10561364"/>
            <a:ext cx="2637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WEBSITE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91299" y="11302894"/>
            <a:ext cx="43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github.com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/404-error-404/2019-Summer-training</a:t>
            </a:r>
          </a:p>
        </p:txBody>
      </p:sp>
      <p:sp>
        <p:nvSpPr>
          <p:cNvPr id="14" name="Shape 2643"/>
          <p:cNvSpPr/>
          <p:nvPr/>
        </p:nvSpPr>
        <p:spPr>
          <a:xfrm>
            <a:off x="6108468" y="9486948"/>
            <a:ext cx="506458" cy="92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44"/>
          <p:cNvSpPr/>
          <p:nvPr/>
        </p:nvSpPr>
        <p:spPr>
          <a:xfrm>
            <a:off x="17943700" y="9621912"/>
            <a:ext cx="772926" cy="772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856"/>
          <p:cNvSpPr/>
          <p:nvPr/>
        </p:nvSpPr>
        <p:spPr>
          <a:xfrm>
            <a:off x="11838185" y="9626686"/>
            <a:ext cx="701280" cy="70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50896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103132" y="3009482"/>
            <a:ext cx="9783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OTHER PROJECTS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7117" y="5645575"/>
            <a:ext cx="9783415" cy="2229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用户目标群体繁杂</a:t>
            </a:r>
            <a:endParaRPr lang="en-US" altLang="zh-CN" sz="3200" dirty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endParaRPr lang="en-US" altLang="zh-CN" sz="3200" dirty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界面元素过多</a:t>
            </a:r>
            <a:endParaRPr lang="en-US" sz="32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4B5F326-C500-2443-B214-87445D822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41" y="1724496"/>
            <a:ext cx="5311176" cy="9446811"/>
          </a:xfrm>
          <a:prstGeom prst="rect">
            <a:avLst/>
          </a:prstGeom>
        </p:spPr>
      </p:pic>
      <p:pic>
        <p:nvPicPr>
          <p:cNvPr id="31" name="图片 30" descr="图片包含 屏幕截图&#10;&#10;描述已自动生成">
            <a:extLst>
              <a:ext uri="{FF2B5EF4-FFF2-40B4-BE49-F238E27FC236}">
                <a16:creationId xmlns:a16="http://schemas.microsoft.com/office/drawing/2014/main" id="{B6E89AC0-658F-E44D-9631-930459016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35" y="1529100"/>
            <a:ext cx="5530885" cy="9837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909127"/>
            <a:ext cx="24377650" cy="6806873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Shape 2782"/>
          <p:cNvSpPr/>
          <p:nvPr/>
        </p:nvSpPr>
        <p:spPr>
          <a:xfrm>
            <a:off x="17927731" y="3703171"/>
            <a:ext cx="1047014" cy="903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bg1"/>
              </a:solidFill>
            </a:endParaRPr>
          </a:p>
        </p:txBody>
      </p:sp>
      <p:sp>
        <p:nvSpPr>
          <p:cNvPr id="62" name="Shape 2778"/>
          <p:cNvSpPr/>
          <p:nvPr/>
        </p:nvSpPr>
        <p:spPr>
          <a:xfrm>
            <a:off x="5560463" y="3703171"/>
            <a:ext cx="1046007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35600" y="4908580"/>
            <a:ext cx="2682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FEATURE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29525" y="5493355"/>
            <a:ext cx="43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Entrepreneurial activities differ substantially depending on the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7847605" y="4908580"/>
            <a:ext cx="177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NAME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7847605" y="5493355"/>
            <a:ext cx="43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Entrepreneurial activities differ substantially depending on the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39A43D-A474-A84F-B5F3-7F2D6C641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83" y="2741967"/>
            <a:ext cx="3582385" cy="35823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82D580-468D-F94B-A608-2C426601D27C}"/>
              </a:ext>
            </a:extLst>
          </p:cNvPr>
          <p:cNvSpPr txBox="1"/>
          <p:nvPr/>
        </p:nvSpPr>
        <p:spPr>
          <a:xfrm>
            <a:off x="8329899" y="7850352"/>
            <a:ext cx="7717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600" dirty="0">
                <a:solidFill>
                  <a:schemeClr val="bg2"/>
                </a:solidFill>
              </a:rPr>
              <a:t>Cloud Class</a:t>
            </a:r>
            <a:endParaRPr kumimoji="1" lang="zh-CN" altLang="en-US" sz="9600" dirty="0">
              <a:solidFill>
                <a:schemeClr val="bg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4E57DE-F2DD-3D4F-8329-2BEBD5A4010F}"/>
              </a:ext>
            </a:extLst>
          </p:cNvPr>
          <p:cNvSpPr txBox="1"/>
          <p:nvPr/>
        </p:nvSpPr>
        <p:spPr>
          <a:xfrm>
            <a:off x="13969568" y="10912728"/>
            <a:ext cx="9674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2"/>
                </a:solidFill>
                <a:latin typeface="迷你简行楷" panose="03000509000000000000" pitchFamily="66" charset="-122"/>
                <a:ea typeface="迷你简行楷" panose="03000509000000000000" pitchFamily="66" charset="-122"/>
              </a:rPr>
              <a:t>——</a:t>
            </a:r>
            <a:r>
              <a:rPr kumimoji="1" lang="zh-CN" altLang="en-US" sz="5400" dirty="0">
                <a:solidFill>
                  <a:schemeClr val="bg2"/>
                </a:solidFill>
                <a:latin typeface="迷你简行楷" panose="03000509000000000000" pitchFamily="66" charset="-122"/>
                <a:ea typeface="迷你简行楷" panose="03000509000000000000" pitchFamily="66" charset="-122"/>
              </a:rPr>
              <a:t> </a:t>
            </a:r>
            <a:r>
              <a:rPr kumimoji="1" lang="en-US" altLang="zh-CN" sz="5400" dirty="0">
                <a:solidFill>
                  <a:schemeClr val="bg2"/>
                </a:solidFill>
                <a:latin typeface="迷你简行楷" panose="03000509000000000000" pitchFamily="66" charset="-122"/>
                <a:ea typeface="迷你简行楷" panose="03000509000000000000" pitchFamily="66" charset="-122"/>
              </a:rPr>
              <a:t>Presented By </a:t>
            </a:r>
            <a:r>
              <a:rPr kumimoji="1" lang="zh-CN" altLang="en-US" sz="5400" dirty="0">
                <a:solidFill>
                  <a:schemeClr val="bg2"/>
                </a:solidFill>
                <a:latin typeface="迷你简行楷" panose="03000509000000000000" pitchFamily="66" charset="-122"/>
                <a:ea typeface="迷你简行楷" panose="03000509000000000000" pitchFamily="66" charset="-122"/>
              </a:rPr>
              <a:t>偶像程序员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130581" y="2376810"/>
            <a:ext cx="1011648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-1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The steps to deliver</a:t>
            </a:r>
          </a:p>
          <a:p>
            <a:pPr algn="ctr"/>
            <a:r>
              <a:rPr lang="en-US" sz="9600" b="1" spc="-1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Our Creative Project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-50800" y="9016217"/>
            <a:ext cx="24377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736056" y="8847774"/>
            <a:ext cx="336885" cy="3368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859797" y="8847774"/>
            <a:ext cx="336885" cy="33688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983538" y="8847773"/>
            <a:ext cx="336885" cy="33688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107279" y="8847774"/>
            <a:ext cx="336885" cy="33688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hape 2618"/>
          <p:cNvSpPr/>
          <p:nvPr/>
        </p:nvSpPr>
        <p:spPr>
          <a:xfrm>
            <a:off x="4585203" y="7330345"/>
            <a:ext cx="1036364" cy="1036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TextBox 39"/>
          <p:cNvSpPr txBox="1"/>
          <p:nvPr/>
        </p:nvSpPr>
        <p:spPr>
          <a:xfrm>
            <a:off x="4294397" y="9595846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80840" y="9595846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RUN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301269" y="9564233"/>
            <a:ext cx="170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DEVELOP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319373" y="9564233"/>
            <a:ext cx="191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ABOUT US</a:t>
            </a:r>
          </a:p>
        </p:txBody>
      </p:sp>
      <p:sp>
        <p:nvSpPr>
          <p:cNvPr id="46" name="Shape 2645"/>
          <p:cNvSpPr/>
          <p:nvPr/>
        </p:nvSpPr>
        <p:spPr>
          <a:xfrm>
            <a:off x="9382195" y="7496887"/>
            <a:ext cx="1292086" cy="9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pic>
        <p:nvPicPr>
          <p:cNvPr id="8" name="图片 7" descr="图片包含 建筑物&#10;&#10;描述已自动生成">
            <a:extLst>
              <a:ext uri="{FF2B5EF4-FFF2-40B4-BE49-F238E27FC236}">
                <a16:creationId xmlns:a16="http://schemas.microsoft.com/office/drawing/2014/main" id="{640459FD-338B-AD4A-BF09-52610C86E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721" y="7446087"/>
            <a:ext cx="1270000" cy="127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1188BF-56B4-414B-BE70-753ECFAA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3418" y="7385226"/>
            <a:ext cx="1211491" cy="1211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019254" y="2043843"/>
            <a:ext cx="83391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OUR VALUES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1460" y="9543870"/>
            <a:ext cx="367471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移动端供学生用户使用</a:t>
            </a:r>
            <a:endParaRPr lang="en-US" altLang="zh-CN" sz="2400" dirty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网页端供管理员使用</a:t>
            </a:r>
            <a:endParaRPr lang="en-US" sz="24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968818" y="5648000"/>
            <a:ext cx="2420002" cy="2420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0927858" y="5775902"/>
            <a:ext cx="2420002" cy="2420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6886892" y="5775902"/>
            <a:ext cx="2420002" cy="2420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704920" y="8676663"/>
            <a:ext cx="294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Web &amp; IOS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991258" y="8676664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600" dirty="0">
                <a:solidFill>
                  <a:schemeClr val="accent2"/>
                </a:solidFill>
                <a:latin typeface="Montserrat Semi" charset="0"/>
                <a:ea typeface="Montserrat Semi" charset="0"/>
                <a:cs typeface="Montserrat Semi" charset="0"/>
              </a:rPr>
              <a:t>针对性强</a:t>
            </a:r>
            <a:endParaRPr lang="en-US" b="1" spc="600" dirty="0">
              <a:solidFill>
                <a:schemeClr val="accent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27348" y="8676664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用户友好</a:t>
            </a:r>
            <a:endParaRPr lang="en-US" altLang="zh-CN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B9837-1AF4-054F-B648-54B4A12D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66" y="6282786"/>
            <a:ext cx="1474906" cy="1150427"/>
          </a:xfrm>
          <a:prstGeom prst="rect">
            <a:avLst/>
          </a:prstGeom>
        </p:spPr>
      </p:pic>
      <p:pic>
        <p:nvPicPr>
          <p:cNvPr id="10" name="图片 9" descr="图片包含 物体&#10;&#10;描述已自动生成">
            <a:extLst>
              <a:ext uri="{FF2B5EF4-FFF2-40B4-BE49-F238E27FC236}">
                <a16:creationId xmlns:a16="http://schemas.microsoft.com/office/drawing/2014/main" id="{9057DBFB-5198-5045-9EA7-20031DEDE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802" y="6327504"/>
            <a:ext cx="1270000" cy="127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E9E2B6-1A29-5547-8ADC-C7640639A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893" y="6331065"/>
            <a:ext cx="1270000" cy="1270000"/>
          </a:xfrm>
          <a:prstGeom prst="rect">
            <a:avLst/>
          </a:prstGeom>
        </p:spPr>
      </p:pic>
      <p:sp>
        <p:nvSpPr>
          <p:cNvPr id="26" name="TextBox 17">
            <a:extLst>
              <a:ext uri="{FF2B5EF4-FFF2-40B4-BE49-F238E27FC236}">
                <a16:creationId xmlns:a16="http://schemas.microsoft.com/office/drawing/2014/main" id="{B8335D70-AE55-4A4D-AB70-05BEEAB2311C}"/>
              </a:ext>
            </a:extLst>
          </p:cNvPr>
          <p:cNvSpPr txBox="1"/>
          <p:nvPr/>
        </p:nvSpPr>
        <p:spPr>
          <a:xfrm>
            <a:off x="10300502" y="9543870"/>
            <a:ext cx="3674713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仅针对大学公共课程</a:t>
            </a:r>
            <a:endParaRPr lang="en-US" sz="24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B4F51AA1-377E-DD4B-8BF9-339B97E198D6}"/>
              </a:ext>
            </a:extLst>
          </p:cNvPr>
          <p:cNvSpPr txBox="1"/>
          <p:nvPr/>
        </p:nvSpPr>
        <p:spPr>
          <a:xfrm>
            <a:off x="16259536" y="9543870"/>
            <a:ext cx="367471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界面简洁明了</a:t>
            </a:r>
            <a:endParaRPr lang="en-US" altLang="zh-CN" sz="2400" dirty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功能简单明晰</a:t>
            </a:r>
            <a:endParaRPr lang="en-US" altLang="zh-CN" sz="2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193981" y="786720"/>
            <a:ext cx="79896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Sign in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altLang="zh-CN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&amp;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altLang="zh-CN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Log in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1E7CAF-6F80-3241-AFC6-A63DAAC9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825" y="3420557"/>
            <a:ext cx="4121131" cy="81499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D482D5-DF78-5241-8217-ED575CB92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77" y="3420557"/>
            <a:ext cx="4121131" cy="81499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17E685-3F75-6F4A-A0E3-012F836B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4552" y="2751618"/>
            <a:ext cx="6534161" cy="44428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1281C11-1969-6B4C-8120-12A52900A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8627" y="7984924"/>
            <a:ext cx="8173683" cy="4549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334535" y="976654"/>
            <a:ext cx="3708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TAB BAR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33626" y="2089278"/>
            <a:ext cx="15110395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分为“首页”、“全部课程”、“我的课程”、“账号”四大板块</a:t>
            </a:r>
            <a:endParaRPr lang="en-US" sz="32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3F4A42-9A05-9A40-8627-2194CA146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6" y="3452585"/>
            <a:ext cx="4533900" cy="8966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92EEB79-0F5E-8242-9F31-25BE3306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702" y="3452585"/>
            <a:ext cx="4533900" cy="8966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133555-E402-414C-87F7-3B17DF90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0958" y="3452585"/>
            <a:ext cx="4533900" cy="8966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7290C6-1C19-4244-97E1-1417C8C0F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9304" y="3452585"/>
            <a:ext cx="4533900" cy="896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267889" y="4165853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检测屏蔽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267889" y="4907383"/>
            <a:ext cx="661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检测恶意推广、色情淫秽、政治敏感等不当言论并不予通过</a:t>
            </a:r>
            <a:r>
              <a:rPr lang="en-US" altLang="zh-CN" sz="2400" dirty="0">
                <a:latin typeface="Lato Light" charset="0"/>
                <a:ea typeface="Lato Light" charset="0"/>
                <a:cs typeface="Lato Light" charset="0"/>
              </a:rPr>
              <a:t>.</a:t>
            </a:r>
            <a:endParaRPr lang="en-US" sz="24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54743" y="904690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综合评分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25517" y="9803997"/>
            <a:ext cx="661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根据该课程所有评论情绪，自动综合得出其课程评分</a:t>
            </a:r>
            <a:r>
              <a:rPr lang="en-US" sz="2400" dirty="0">
                <a:latin typeface="Lato Light" charset="0"/>
                <a:ea typeface="Lato Light" charset="0"/>
                <a:cs typeface="Lato Light" charset="0"/>
              </a:rPr>
              <a:t>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267889" y="661416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情绪分析</a:t>
            </a:r>
            <a:endParaRPr lang="en-US" sz="3200" b="1" spc="600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225517" y="7355690"/>
            <a:ext cx="661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Lato Light" charset="0"/>
                <a:ea typeface="Lato Light" charset="0"/>
                <a:cs typeface="Lato Light" charset="0"/>
              </a:rPr>
              <a:t>分析用户评论，得出其感情色彩（积极、消极或中性）</a:t>
            </a:r>
            <a:r>
              <a:rPr lang="en-US" altLang="zh-CN" sz="2400" dirty="0">
                <a:latin typeface="Lato Light" charset="0"/>
                <a:ea typeface="Lato Light" charset="0"/>
                <a:cs typeface="Lato Light" charset="0"/>
              </a:rPr>
              <a:t>.</a:t>
            </a:r>
            <a:endParaRPr lang="en-US" sz="24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07748" y="967770"/>
            <a:ext cx="43622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Comment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7EB72B-7A7A-9D47-9E00-8F38D1FF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979" y="8206707"/>
            <a:ext cx="6733278" cy="51231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10CEBF-83AF-F247-8BFB-0DFB36F0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20" y="3357108"/>
            <a:ext cx="5042891" cy="99727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6B5AC0D-0BB7-8848-B279-FDA7095E2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979" y="3455415"/>
            <a:ext cx="6733279" cy="421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657</Words>
  <Application>Microsoft Macintosh PowerPoint</Application>
  <PresentationFormat>自定义</PresentationFormat>
  <Paragraphs>117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STXingkai</vt:lpstr>
      <vt:lpstr>迷你简行楷</vt:lpstr>
      <vt:lpstr>Lato</vt:lpstr>
      <vt:lpstr>Lato Light</vt:lpstr>
      <vt:lpstr>Montserrat Hairline</vt:lpstr>
      <vt:lpstr>Montserrat Light</vt:lpstr>
      <vt:lpstr>Montserrat Semi</vt:lpstr>
      <vt:lpstr>Arial</vt:lpstr>
      <vt:lpstr>Calibri Light</vt:lpstr>
      <vt:lpstr>Gill Sans</vt:lpstr>
      <vt:lpstr>Palatino Linotype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Awesome PPT</Manager>
  <Company>Awesome 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张雨帆</cp:lastModifiedBy>
  <cp:revision>6093</cp:revision>
  <dcterms:created xsi:type="dcterms:W3CDTF">2014-11-12T21:47:00Z</dcterms:created>
  <dcterms:modified xsi:type="dcterms:W3CDTF">2019-07-13T06:18:21Z</dcterms:modified>
  <cp:category>Awesome 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